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64" r:id="rId4"/>
    <p:sldId id="257" r:id="rId5"/>
    <p:sldId id="265" r:id="rId6"/>
    <p:sldId id="260" r:id="rId7"/>
    <p:sldId id="259" r:id="rId8"/>
    <p:sldId id="267" r:id="rId9"/>
    <p:sldId id="262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21" autoAdjust="0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2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572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69413">
            <a:solidFill>
              <a:srgbClr val="262654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931307"/>
            <a:ext cx="7058739" cy="41705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210"/>
              </a:lnSpc>
              <a:buNone/>
            </a:pPr>
            <a:r>
              <a:rPr lang="en-US" sz="6568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 to Characters and Strings in C Programming</a:t>
            </a:r>
            <a:endParaRPr lang="en-US" sz="6568" dirty="0"/>
          </a:p>
        </p:txBody>
      </p:sp>
      <p:sp>
        <p:nvSpPr>
          <p:cNvPr id="6" name="Text 2"/>
          <p:cNvSpPr/>
          <p:nvPr/>
        </p:nvSpPr>
        <p:spPr>
          <a:xfrm>
            <a:off x="1042630" y="5518904"/>
            <a:ext cx="7058739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this presentation, we will explore the importance of characters and strings in programming. We'll cover string literals in C language and learn about various string manipulation methods.</a:t>
            </a:r>
            <a:endParaRPr lang="en-US" sz="2189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69413">
            <a:solidFill>
              <a:srgbClr val="262654"/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1042630" y="764619"/>
            <a:ext cx="6063972" cy="3747730"/>
          </a:xfrm>
          <a:prstGeom prst="roundRect">
            <a:avLst>
              <a:gd name="adj" fmla="val 13355"/>
            </a:avLst>
          </a:prstGeom>
          <a:noFill/>
          <a:ln w="34647">
            <a:solidFill>
              <a:srgbClr val="F2B42D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278" y="799267"/>
            <a:ext cx="5994678" cy="367843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42630" y="4859893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ASCII Table</a:t>
            </a:r>
            <a:endParaRPr lang="en-US" sz="2737" dirty="0"/>
          </a:p>
        </p:txBody>
      </p:sp>
      <p:sp>
        <p:nvSpPr>
          <p:cNvPr id="7" name="Text 3"/>
          <p:cNvSpPr/>
          <p:nvPr/>
        </p:nvSpPr>
        <p:spPr>
          <a:xfrm>
            <a:off x="1042630" y="5461040"/>
            <a:ext cx="6063972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Introduction to ASCII table and its significance in C language.</a:t>
            </a:r>
            <a:endParaRPr lang="en-US" sz="2189" dirty="0"/>
          </a:p>
        </p:txBody>
      </p:sp>
      <p:sp>
        <p:nvSpPr>
          <p:cNvPr id="8" name="Shape 4"/>
          <p:cNvSpPr/>
          <p:nvPr/>
        </p:nvSpPr>
        <p:spPr>
          <a:xfrm>
            <a:off x="7523678" y="764619"/>
            <a:ext cx="6064091" cy="3747849"/>
          </a:xfrm>
          <a:prstGeom prst="roundRect">
            <a:avLst>
              <a:gd name="adj" fmla="val 13354"/>
            </a:avLst>
          </a:prstGeom>
          <a:noFill/>
          <a:ln w="34647">
            <a:solidFill>
              <a:srgbClr val="D7425E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8326" y="799267"/>
            <a:ext cx="5994797" cy="367855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23678" y="4860012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ASCII Functions</a:t>
            </a:r>
            <a:endParaRPr lang="en-US" sz="2737" dirty="0"/>
          </a:p>
        </p:txBody>
      </p:sp>
      <p:sp>
        <p:nvSpPr>
          <p:cNvPr id="11" name="Text 6"/>
          <p:cNvSpPr/>
          <p:nvPr/>
        </p:nvSpPr>
        <p:spPr>
          <a:xfrm>
            <a:off x="7523678" y="5461159"/>
            <a:ext cx="6064091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Examples of using ASCII functions in C programming.</a:t>
            </a:r>
            <a:endParaRPr lang="en-US" sz="2189" dirty="0"/>
          </a:p>
        </p:txBody>
      </p:sp>
      <p:sp>
        <p:nvSpPr>
          <p:cNvPr id="12" name="Text 7"/>
          <p:cNvSpPr/>
          <p:nvPr/>
        </p:nvSpPr>
        <p:spPr>
          <a:xfrm>
            <a:off x="1042630" y="6767870"/>
            <a:ext cx="928116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ASCII Table and Its Functions</a:t>
            </a:r>
            <a:endParaRPr lang="en-US" sz="547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69413">
            <a:solidFill>
              <a:srgbClr val="262654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764619"/>
            <a:ext cx="857250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Understanding Strings in C</a:t>
            </a:r>
            <a:endParaRPr lang="en-US" sz="5474" dirty="0"/>
          </a:p>
        </p:txBody>
      </p:sp>
      <p:sp>
        <p:nvSpPr>
          <p:cNvPr id="6" name="Shape 2"/>
          <p:cNvSpPr/>
          <p:nvPr/>
        </p:nvSpPr>
        <p:spPr>
          <a:xfrm>
            <a:off x="1053406" y="1790104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40454" y="1842254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3284" dirty="0"/>
          </a:p>
        </p:txBody>
      </p:sp>
      <p:sp>
        <p:nvSpPr>
          <p:cNvPr id="8" name="Text 4"/>
          <p:cNvSpPr/>
          <p:nvPr/>
        </p:nvSpPr>
        <p:spPr>
          <a:xfrm>
            <a:off x="1956972" y="1885593"/>
            <a:ext cx="3401258" cy="868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What is a string in C?</a:t>
            </a:r>
            <a:endParaRPr lang="en-US" sz="2737" dirty="0"/>
          </a:p>
        </p:txBody>
      </p:sp>
      <p:sp>
        <p:nvSpPr>
          <p:cNvPr id="9" name="Text 5"/>
          <p:cNvSpPr/>
          <p:nvPr/>
        </p:nvSpPr>
        <p:spPr>
          <a:xfrm>
            <a:off x="1956972" y="2921079"/>
            <a:ext cx="3401258" cy="22240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string is an array of characters that terminates with a null character ('\0'). It represents a sequence of characters.</a:t>
            </a:r>
            <a:endParaRPr lang="en-US" sz="2189" dirty="0"/>
          </a:p>
        </p:txBody>
      </p:sp>
      <p:sp>
        <p:nvSpPr>
          <p:cNvPr id="10" name="Shape 6"/>
          <p:cNvSpPr/>
          <p:nvPr/>
        </p:nvSpPr>
        <p:spPr>
          <a:xfrm>
            <a:off x="5636241" y="1790104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D7425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823288" y="1842254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3284" dirty="0"/>
          </a:p>
        </p:txBody>
      </p:sp>
      <p:sp>
        <p:nvSpPr>
          <p:cNvPr id="12" name="Text 8"/>
          <p:cNvSpPr/>
          <p:nvPr/>
        </p:nvSpPr>
        <p:spPr>
          <a:xfrm>
            <a:off x="6539806" y="1885593"/>
            <a:ext cx="3401258" cy="868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Declaring and Initializing Strings</a:t>
            </a:r>
            <a:endParaRPr lang="en-US" sz="2737" dirty="0"/>
          </a:p>
        </p:txBody>
      </p:sp>
      <p:sp>
        <p:nvSpPr>
          <p:cNvPr id="13" name="Text 9"/>
          <p:cNvSpPr/>
          <p:nvPr/>
        </p:nvSpPr>
        <p:spPr>
          <a:xfrm>
            <a:off x="6539806" y="2921079"/>
            <a:ext cx="3401258" cy="2668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how to declare and initialize strings in C, including methods like assigning individual characters or using string literals.</a:t>
            </a:r>
            <a:endParaRPr lang="en-US" sz="2189" dirty="0"/>
          </a:p>
        </p:txBody>
      </p:sp>
      <p:sp>
        <p:nvSpPr>
          <p:cNvPr id="14" name="Shape 10"/>
          <p:cNvSpPr/>
          <p:nvPr/>
        </p:nvSpPr>
        <p:spPr>
          <a:xfrm>
            <a:off x="1053406" y="5743239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DD785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240454" y="5795389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3284" dirty="0"/>
          </a:p>
        </p:txBody>
      </p:sp>
      <p:sp>
        <p:nvSpPr>
          <p:cNvPr id="16" name="Text 12"/>
          <p:cNvSpPr/>
          <p:nvPr/>
        </p:nvSpPr>
        <p:spPr>
          <a:xfrm>
            <a:off x="1956972" y="5838727"/>
            <a:ext cx="504444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Accessing Individual Characters</a:t>
            </a:r>
            <a:endParaRPr lang="en-US" sz="2737" dirty="0"/>
          </a:p>
        </p:txBody>
      </p:sp>
      <p:sp>
        <p:nvSpPr>
          <p:cNvPr id="17" name="Text 13"/>
          <p:cNvSpPr/>
          <p:nvPr/>
        </p:nvSpPr>
        <p:spPr>
          <a:xfrm>
            <a:off x="1956972" y="6439874"/>
            <a:ext cx="7983974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different techniques to access and manipulate individual characters within a string using indexing and pointers.</a:t>
            </a:r>
            <a:endParaRPr lang="en-US" sz="218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69413">
            <a:solidFill>
              <a:srgbClr val="262654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4756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3680400"/>
            <a:ext cx="918210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String Literals in C Language</a:t>
            </a:r>
            <a:endParaRPr lang="en-US" sz="5474" dirty="0"/>
          </a:p>
        </p:txBody>
      </p:sp>
      <p:sp>
        <p:nvSpPr>
          <p:cNvPr id="6" name="Shape 2"/>
          <p:cNvSpPr/>
          <p:nvPr/>
        </p:nvSpPr>
        <p:spPr>
          <a:xfrm>
            <a:off x="1042630" y="5183564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29678" y="5235713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3284" dirty="0"/>
          </a:p>
        </p:txBody>
      </p:sp>
      <p:sp>
        <p:nvSpPr>
          <p:cNvPr id="8" name="Text 4"/>
          <p:cNvSpPr/>
          <p:nvPr/>
        </p:nvSpPr>
        <p:spPr>
          <a:xfrm>
            <a:off x="1946196" y="5279052"/>
            <a:ext cx="2780467" cy="4419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Definition </a:t>
            </a:r>
            <a:r>
              <a:rPr lang="en-US" sz="2737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📚</a:t>
            </a:r>
            <a:endParaRPr lang="en-US" sz="2737" dirty="0"/>
          </a:p>
        </p:txBody>
      </p:sp>
      <p:sp>
        <p:nvSpPr>
          <p:cNvPr id="9" name="Text 5"/>
          <p:cNvSpPr/>
          <p:nvPr/>
        </p:nvSpPr>
        <p:spPr>
          <a:xfrm>
            <a:off x="1946196" y="5887819"/>
            <a:ext cx="3092768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String literals are sequences of characters enclosed in double quotes.</a:t>
            </a:r>
            <a:endParaRPr lang="en-US" sz="2189" dirty="0"/>
          </a:p>
        </p:txBody>
      </p:sp>
      <p:sp>
        <p:nvSpPr>
          <p:cNvPr id="10" name="Shape 6"/>
          <p:cNvSpPr/>
          <p:nvPr/>
        </p:nvSpPr>
        <p:spPr>
          <a:xfrm>
            <a:off x="5316974" y="5183564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D7425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504021" y="5235713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3284" dirty="0"/>
          </a:p>
        </p:txBody>
      </p:sp>
      <p:sp>
        <p:nvSpPr>
          <p:cNvPr id="12" name="Text 8"/>
          <p:cNvSpPr/>
          <p:nvPr/>
        </p:nvSpPr>
        <p:spPr>
          <a:xfrm>
            <a:off x="6220539" y="5279052"/>
            <a:ext cx="2780467" cy="4419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Usage </a:t>
            </a:r>
            <a:r>
              <a:rPr lang="en-US" sz="2737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💼</a:t>
            </a:r>
            <a:endParaRPr lang="en-US" sz="2737" dirty="0"/>
          </a:p>
        </p:txBody>
      </p:sp>
      <p:sp>
        <p:nvSpPr>
          <p:cNvPr id="13" name="Text 9"/>
          <p:cNvSpPr/>
          <p:nvPr/>
        </p:nvSpPr>
        <p:spPr>
          <a:xfrm>
            <a:off x="6220539" y="5887819"/>
            <a:ext cx="3092768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String literals are used for storing and manipulating text data in C programming.</a:t>
            </a:r>
            <a:endParaRPr lang="en-US" sz="2189" dirty="0"/>
          </a:p>
        </p:txBody>
      </p:sp>
      <p:sp>
        <p:nvSpPr>
          <p:cNvPr id="14" name="Shape 10"/>
          <p:cNvSpPr/>
          <p:nvPr/>
        </p:nvSpPr>
        <p:spPr>
          <a:xfrm>
            <a:off x="9591318" y="5183564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DD785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778365" y="5235713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3284" dirty="0"/>
          </a:p>
        </p:txBody>
      </p:sp>
      <p:sp>
        <p:nvSpPr>
          <p:cNvPr id="16" name="Text 12"/>
          <p:cNvSpPr/>
          <p:nvPr/>
        </p:nvSpPr>
        <p:spPr>
          <a:xfrm>
            <a:off x="10494883" y="5279052"/>
            <a:ext cx="2780467" cy="4419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Examples </a:t>
            </a:r>
            <a:r>
              <a:rPr lang="en-US" sz="2737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💡</a:t>
            </a:r>
            <a:endParaRPr lang="en-US" sz="2737" dirty="0"/>
          </a:p>
        </p:txBody>
      </p:sp>
      <p:sp>
        <p:nvSpPr>
          <p:cNvPr id="17" name="Text 13"/>
          <p:cNvSpPr/>
          <p:nvPr/>
        </p:nvSpPr>
        <p:spPr>
          <a:xfrm>
            <a:off x="10494883" y="5887819"/>
            <a:ext cx="3092768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char name[] = "John Doe";</a:t>
            </a:r>
            <a:endParaRPr lang="en-US" sz="2189" dirty="0"/>
          </a:p>
        </p:txBody>
      </p:sp>
      <p:sp>
        <p:nvSpPr>
          <p:cNvPr id="18" name="Text 14"/>
          <p:cNvSpPr/>
          <p:nvPr/>
        </p:nvSpPr>
        <p:spPr>
          <a:xfrm>
            <a:off x="10494883" y="6499443"/>
            <a:ext cx="3092768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char message[] = "Hello, World!";</a:t>
            </a:r>
            <a:endParaRPr lang="en-US" sz="2189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6941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988695" y="0"/>
            <a:ext cx="991362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Manipulating Strings Like a Pro</a:t>
            </a:r>
            <a:endParaRPr lang="en-US" sz="5474" dirty="0"/>
          </a:p>
        </p:txBody>
      </p:sp>
      <p:sp>
        <p:nvSpPr>
          <p:cNvPr id="5" name="Shape 2"/>
          <p:cNvSpPr/>
          <p:nvPr/>
        </p:nvSpPr>
        <p:spPr>
          <a:xfrm>
            <a:off x="1388507" y="813198"/>
            <a:ext cx="45719" cy="7250712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6" name="Shape 3"/>
          <p:cNvSpPr/>
          <p:nvPr/>
        </p:nvSpPr>
        <p:spPr>
          <a:xfrm>
            <a:off x="1718548" y="1325821"/>
            <a:ext cx="973098" cy="34647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1092994" y="1030486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F2B42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280041" y="1082636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3284" dirty="0"/>
          </a:p>
        </p:txBody>
      </p:sp>
      <p:sp>
        <p:nvSpPr>
          <p:cNvPr id="9" name="Text 6"/>
          <p:cNvSpPr/>
          <p:nvPr/>
        </p:nvSpPr>
        <p:spPr>
          <a:xfrm>
            <a:off x="2935010" y="1091208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Concatenation</a:t>
            </a:r>
            <a:endParaRPr lang="en-US" sz="2737" dirty="0"/>
          </a:p>
        </p:txBody>
      </p:sp>
      <p:sp>
        <p:nvSpPr>
          <p:cNvPr id="10" name="Text 7"/>
          <p:cNvSpPr/>
          <p:nvPr/>
        </p:nvSpPr>
        <p:spPr>
          <a:xfrm>
            <a:off x="2935010" y="1692355"/>
            <a:ext cx="10598825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Combine multiple strings to create a new string using the strcat() function. Examples will showcase useful real-world scenarios.</a:t>
            </a:r>
            <a:endParaRPr lang="en-US" sz="2189" dirty="0"/>
          </a:p>
        </p:txBody>
      </p:sp>
      <p:sp>
        <p:nvSpPr>
          <p:cNvPr id="11" name="Shape 8"/>
          <p:cNvSpPr/>
          <p:nvPr/>
        </p:nvSpPr>
        <p:spPr>
          <a:xfrm>
            <a:off x="1718548" y="3169503"/>
            <a:ext cx="973098" cy="34647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1092994" y="2874169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280041" y="2926318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3284" dirty="0"/>
          </a:p>
        </p:txBody>
      </p:sp>
      <p:sp>
        <p:nvSpPr>
          <p:cNvPr id="14" name="Text 11"/>
          <p:cNvSpPr/>
          <p:nvPr/>
        </p:nvSpPr>
        <p:spPr>
          <a:xfrm>
            <a:off x="2935010" y="2934891"/>
            <a:ext cx="295656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Comparing Strings</a:t>
            </a:r>
            <a:endParaRPr lang="en-US" sz="2737" dirty="0"/>
          </a:p>
        </p:txBody>
      </p:sp>
      <p:sp>
        <p:nvSpPr>
          <p:cNvPr id="15" name="Text 12"/>
          <p:cNvSpPr/>
          <p:nvPr/>
        </p:nvSpPr>
        <p:spPr>
          <a:xfrm>
            <a:off x="2935010" y="3536037"/>
            <a:ext cx="10598825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Compare strings for equality, alphabetical order, or collation using the strcmp() function. Discover its practical applications.</a:t>
            </a:r>
            <a:endParaRPr lang="en-US" sz="2189" dirty="0"/>
          </a:p>
        </p:txBody>
      </p:sp>
      <p:sp>
        <p:nvSpPr>
          <p:cNvPr id="16" name="Shape 13"/>
          <p:cNvSpPr/>
          <p:nvPr/>
        </p:nvSpPr>
        <p:spPr>
          <a:xfrm>
            <a:off x="1718548" y="5016207"/>
            <a:ext cx="973098" cy="34647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1092994" y="4720872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DD785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280041" y="4773022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3284" dirty="0"/>
          </a:p>
        </p:txBody>
      </p:sp>
      <p:sp>
        <p:nvSpPr>
          <p:cNvPr id="19" name="Text 16"/>
          <p:cNvSpPr/>
          <p:nvPr/>
        </p:nvSpPr>
        <p:spPr>
          <a:xfrm>
            <a:off x="2935010" y="4781594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Copying Strings</a:t>
            </a:r>
            <a:endParaRPr lang="en-US" sz="2737" dirty="0"/>
          </a:p>
        </p:txBody>
      </p:sp>
      <p:sp>
        <p:nvSpPr>
          <p:cNvPr id="20" name="Text 17"/>
          <p:cNvSpPr/>
          <p:nvPr/>
        </p:nvSpPr>
        <p:spPr>
          <a:xfrm>
            <a:off x="2935010" y="5382741"/>
            <a:ext cx="10598825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how to duplicate a string to another using the strcpy() function, and explore its use cases and potential pitfalls.</a:t>
            </a:r>
            <a:endParaRPr lang="en-US" sz="2189" dirty="0"/>
          </a:p>
        </p:txBody>
      </p:sp>
      <p:sp>
        <p:nvSpPr>
          <p:cNvPr id="21" name="Shape 18"/>
          <p:cNvSpPr/>
          <p:nvPr/>
        </p:nvSpPr>
        <p:spPr>
          <a:xfrm>
            <a:off x="1718548" y="6807740"/>
            <a:ext cx="973098" cy="34647"/>
          </a:xfrm>
          <a:prstGeom prst="rect">
            <a:avLst/>
          </a:prstGeom>
          <a:solidFill>
            <a:srgbClr val="48A8E2"/>
          </a:solidFill>
          <a:ln/>
        </p:spPr>
      </p:sp>
      <p:sp>
        <p:nvSpPr>
          <p:cNvPr id="22" name="Shape 19"/>
          <p:cNvSpPr/>
          <p:nvPr/>
        </p:nvSpPr>
        <p:spPr>
          <a:xfrm>
            <a:off x="1092994" y="6512406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48A8E2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1280041" y="6564555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3284" dirty="0"/>
          </a:p>
        </p:txBody>
      </p:sp>
      <p:sp>
        <p:nvSpPr>
          <p:cNvPr id="24" name="Text 21"/>
          <p:cNvSpPr/>
          <p:nvPr/>
        </p:nvSpPr>
        <p:spPr>
          <a:xfrm>
            <a:off x="2935010" y="6573127"/>
            <a:ext cx="408432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Searching Within a String</a:t>
            </a:r>
            <a:endParaRPr lang="en-US" sz="2737" dirty="0"/>
          </a:p>
        </p:txBody>
      </p:sp>
      <p:sp>
        <p:nvSpPr>
          <p:cNvPr id="25" name="Text 22"/>
          <p:cNvSpPr/>
          <p:nvPr/>
        </p:nvSpPr>
        <p:spPr>
          <a:xfrm>
            <a:off x="2935010" y="7174274"/>
            <a:ext cx="10598825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Search for a specific character or substring within a string using powerful functions like strchr() and strstr(). Practical examples included.</a:t>
            </a:r>
            <a:endParaRPr lang="en-US" sz="2189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69413">
            <a:solidFill>
              <a:srgbClr val="262654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1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764619"/>
            <a:ext cx="592074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Comparing Strings</a:t>
            </a:r>
            <a:endParaRPr lang="en-US" sz="5474" dirty="0"/>
          </a:p>
        </p:txBody>
      </p:sp>
      <p:sp>
        <p:nvSpPr>
          <p:cNvPr id="6" name="Shape 2"/>
          <p:cNvSpPr/>
          <p:nvPr/>
        </p:nvSpPr>
        <p:spPr>
          <a:xfrm>
            <a:off x="1442442" y="2050494"/>
            <a:ext cx="34647" cy="5822037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7" name="Shape 3"/>
          <p:cNvSpPr/>
          <p:nvPr/>
        </p:nvSpPr>
        <p:spPr>
          <a:xfrm>
            <a:off x="1772483" y="2563118"/>
            <a:ext cx="973098" cy="34647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8" name="Shape 4"/>
          <p:cNvSpPr/>
          <p:nvPr/>
        </p:nvSpPr>
        <p:spPr>
          <a:xfrm>
            <a:off x="1146929" y="2267783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F2B42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333976" y="2319933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3284" dirty="0"/>
          </a:p>
        </p:txBody>
      </p:sp>
      <p:sp>
        <p:nvSpPr>
          <p:cNvPr id="10" name="Text 6"/>
          <p:cNvSpPr/>
          <p:nvPr/>
        </p:nvSpPr>
        <p:spPr>
          <a:xfrm>
            <a:off x="2988945" y="2328505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Compare Method</a:t>
            </a:r>
            <a:endParaRPr lang="en-US" sz="2737" dirty="0"/>
          </a:p>
        </p:txBody>
      </p:sp>
      <p:sp>
        <p:nvSpPr>
          <p:cNvPr id="11" name="Text 7"/>
          <p:cNvSpPr/>
          <p:nvPr/>
        </p:nvSpPr>
        <p:spPr>
          <a:xfrm>
            <a:off x="2988945" y="2929652"/>
            <a:ext cx="6941225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Compare strings in C using strcmp function. Returns 0 if equal.</a:t>
            </a:r>
            <a:endParaRPr lang="en-US" sz="2189" dirty="0"/>
          </a:p>
        </p:txBody>
      </p:sp>
      <p:sp>
        <p:nvSpPr>
          <p:cNvPr id="12" name="Shape 8"/>
          <p:cNvSpPr/>
          <p:nvPr/>
        </p:nvSpPr>
        <p:spPr>
          <a:xfrm>
            <a:off x="1772483" y="4887932"/>
            <a:ext cx="973098" cy="34647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3" name="Shape 9"/>
          <p:cNvSpPr/>
          <p:nvPr/>
        </p:nvSpPr>
        <p:spPr>
          <a:xfrm>
            <a:off x="1146929" y="4592598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D7425E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333976" y="4644747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3284" dirty="0"/>
          </a:p>
        </p:txBody>
      </p:sp>
      <p:sp>
        <p:nvSpPr>
          <p:cNvPr id="15" name="Text 11"/>
          <p:cNvSpPr/>
          <p:nvPr/>
        </p:nvSpPr>
        <p:spPr>
          <a:xfrm>
            <a:off x="2988945" y="4653320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Example 1</a:t>
            </a:r>
            <a:endParaRPr lang="en-US" sz="2737" dirty="0"/>
          </a:p>
        </p:txBody>
      </p:sp>
      <p:sp>
        <p:nvSpPr>
          <p:cNvPr id="16" name="Text 12"/>
          <p:cNvSpPr/>
          <p:nvPr/>
        </p:nvSpPr>
        <p:spPr>
          <a:xfrm>
            <a:off x="2988945" y="5254466"/>
            <a:ext cx="6941225" cy="4524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strcmp("cat", "cat") </a:t>
            </a:r>
            <a:r>
              <a:rPr lang="en-US" sz="2189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➡️</a:t>
            </a: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Returns 0</a:t>
            </a:r>
            <a:endParaRPr lang="en-US" sz="2189" dirty="0"/>
          </a:p>
        </p:txBody>
      </p:sp>
      <p:sp>
        <p:nvSpPr>
          <p:cNvPr id="17" name="Shape 13"/>
          <p:cNvSpPr/>
          <p:nvPr/>
        </p:nvSpPr>
        <p:spPr>
          <a:xfrm>
            <a:off x="1772483" y="6775549"/>
            <a:ext cx="973098" cy="34647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8" name="Shape 14"/>
          <p:cNvSpPr/>
          <p:nvPr/>
        </p:nvSpPr>
        <p:spPr>
          <a:xfrm>
            <a:off x="1146929" y="6480215"/>
            <a:ext cx="625554" cy="625554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34647">
            <a:solidFill>
              <a:srgbClr val="DD785E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333976" y="6532364"/>
            <a:ext cx="25146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3284" dirty="0"/>
          </a:p>
        </p:txBody>
      </p:sp>
      <p:sp>
        <p:nvSpPr>
          <p:cNvPr id="20" name="Text 16"/>
          <p:cNvSpPr/>
          <p:nvPr/>
        </p:nvSpPr>
        <p:spPr>
          <a:xfrm>
            <a:off x="2988945" y="6540937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Example 2</a:t>
            </a:r>
            <a:endParaRPr lang="en-US" sz="2737" dirty="0"/>
          </a:p>
        </p:txBody>
      </p:sp>
      <p:sp>
        <p:nvSpPr>
          <p:cNvPr id="21" name="Text 17"/>
          <p:cNvSpPr/>
          <p:nvPr/>
        </p:nvSpPr>
        <p:spPr>
          <a:xfrm>
            <a:off x="2988945" y="7142083"/>
            <a:ext cx="6941225" cy="4524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strcmp("cat", "dog") </a:t>
            </a:r>
            <a:r>
              <a:rPr lang="en-US" sz="2189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➡️</a:t>
            </a: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Returns a value greater than 0</a:t>
            </a:r>
            <a:endParaRPr lang="en-US" sz="218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6941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1042630" y="2406729"/>
            <a:ext cx="1104900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More String Manipulation Methods</a:t>
            </a:r>
            <a:endParaRPr lang="en-US" sz="5474" dirty="0"/>
          </a:p>
        </p:txBody>
      </p:sp>
      <p:sp>
        <p:nvSpPr>
          <p:cNvPr id="5" name="Text 2"/>
          <p:cNvSpPr/>
          <p:nvPr/>
        </p:nvSpPr>
        <p:spPr>
          <a:xfrm>
            <a:off x="1042630" y="3970615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Upper Method</a:t>
            </a:r>
            <a:endParaRPr lang="en-US" sz="2737" dirty="0"/>
          </a:p>
        </p:txBody>
      </p:sp>
      <p:sp>
        <p:nvSpPr>
          <p:cNvPr id="6" name="Text 3"/>
          <p:cNvSpPr/>
          <p:nvPr/>
        </p:nvSpPr>
        <p:spPr>
          <a:xfrm>
            <a:off x="1042630" y="4682966"/>
            <a:ext cx="3728918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Convert strings to uppercase in C using the toupper function.</a:t>
            </a:r>
            <a:endParaRPr lang="en-US" sz="2189" dirty="0"/>
          </a:p>
        </p:txBody>
      </p:sp>
      <p:sp>
        <p:nvSpPr>
          <p:cNvPr id="7" name="Text 4"/>
          <p:cNvSpPr/>
          <p:nvPr/>
        </p:nvSpPr>
        <p:spPr>
          <a:xfrm>
            <a:off x="5457587" y="3970615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Lower Method</a:t>
            </a:r>
            <a:endParaRPr lang="en-US" sz="2737" dirty="0"/>
          </a:p>
        </p:txBody>
      </p:sp>
      <p:sp>
        <p:nvSpPr>
          <p:cNvPr id="8" name="Text 5"/>
          <p:cNvSpPr/>
          <p:nvPr/>
        </p:nvSpPr>
        <p:spPr>
          <a:xfrm>
            <a:off x="5457587" y="4682966"/>
            <a:ext cx="3728918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Convert strings to lowercase in C using the tolower function.</a:t>
            </a:r>
            <a:endParaRPr lang="en-US" sz="2189" dirty="0"/>
          </a:p>
        </p:txBody>
      </p:sp>
      <p:sp>
        <p:nvSpPr>
          <p:cNvPr id="9" name="Text 6"/>
          <p:cNvSpPr/>
          <p:nvPr/>
        </p:nvSpPr>
        <p:spPr>
          <a:xfrm>
            <a:off x="9872543" y="3970615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Reverse Method</a:t>
            </a:r>
            <a:endParaRPr lang="en-US" sz="2737" dirty="0"/>
          </a:p>
        </p:txBody>
      </p:sp>
      <p:sp>
        <p:nvSpPr>
          <p:cNvPr id="10" name="Text 7"/>
          <p:cNvSpPr/>
          <p:nvPr/>
        </p:nvSpPr>
        <p:spPr>
          <a:xfrm>
            <a:off x="9872543" y="4682966"/>
            <a:ext cx="3728918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Reverse strings in C using a loop or recursion.</a:t>
            </a:r>
            <a:endParaRPr lang="en-US" sz="2189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6941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1042630" y="24488"/>
            <a:ext cx="12545139" cy="1737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Incorporating String Manipulation in Real Projects</a:t>
            </a:r>
            <a:endParaRPr lang="en-US" sz="5474" dirty="0"/>
          </a:p>
        </p:txBody>
      </p:sp>
      <p:sp>
        <p:nvSpPr>
          <p:cNvPr id="5" name="Shape 2"/>
          <p:cNvSpPr/>
          <p:nvPr/>
        </p:nvSpPr>
        <p:spPr>
          <a:xfrm>
            <a:off x="1042630" y="1890650"/>
            <a:ext cx="3903583" cy="2412563"/>
          </a:xfrm>
          <a:prstGeom prst="roundRect">
            <a:avLst>
              <a:gd name="adj" fmla="val 20746"/>
            </a:avLst>
          </a:prstGeom>
          <a:noFill/>
          <a:ln w="34647">
            <a:solidFill>
              <a:srgbClr val="F2B42D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278" y="1925298"/>
            <a:ext cx="3834289" cy="234326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42630" y="4650757"/>
            <a:ext cx="3903583" cy="868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Enhancing User Input Processing</a:t>
            </a:r>
            <a:endParaRPr lang="en-US" sz="2737" dirty="0"/>
          </a:p>
        </p:txBody>
      </p:sp>
      <p:sp>
        <p:nvSpPr>
          <p:cNvPr id="8" name="Text 4"/>
          <p:cNvSpPr/>
          <p:nvPr/>
        </p:nvSpPr>
        <p:spPr>
          <a:xfrm>
            <a:off x="1042630" y="5512804"/>
            <a:ext cx="3903583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how to leverage string manipulation techniques to create robust user input handling systems in your projects.</a:t>
            </a:r>
            <a:endParaRPr lang="en-US" sz="2189" dirty="0"/>
          </a:p>
        </p:txBody>
      </p:sp>
      <p:sp>
        <p:nvSpPr>
          <p:cNvPr id="9" name="Shape 5"/>
          <p:cNvSpPr/>
          <p:nvPr/>
        </p:nvSpPr>
        <p:spPr>
          <a:xfrm>
            <a:off x="5363289" y="1890650"/>
            <a:ext cx="3903702" cy="2412563"/>
          </a:xfrm>
          <a:prstGeom prst="roundRect">
            <a:avLst>
              <a:gd name="adj" fmla="val 20746"/>
            </a:avLst>
          </a:prstGeom>
          <a:noFill/>
          <a:ln w="34647">
            <a:solidFill>
              <a:srgbClr val="D7425E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7937" y="1925298"/>
            <a:ext cx="3834408" cy="234326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363289" y="4650757"/>
            <a:ext cx="3903702" cy="868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Implementing String Algorithms</a:t>
            </a:r>
            <a:endParaRPr lang="en-US" sz="2737" dirty="0"/>
          </a:p>
        </p:txBody>
      </p:sp>
      <p:sp>
        <p:nvSpPr>
          <p:cNvPr id="12" name="Text 7"/>
          <p:cNvSpPr/>
          <p:nvPr/>
        </p:nvSpPr>
        <p:spPr>
          <a:xfrm>
            <a:off x="5363289" y="5512804"/>
            <a:ext cx="3903702" cy="22240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how to apply string manipulation algorithms to solve common problems in areas like text processing and data analysis.</a:t>
            </a:r>
            <a:endParaRPr lang="en-US" sz="2189" dirty="0"/>
          </a:p>
        </p:txBody>
      </p:sp>
      <p:sp>
        <p:nvSpPr>
          <p:cNvPr id="13" name="Shape 8"/>
          <p:cNvSpPr/>
          <p:nvPr/>
        </p:nvSpPr>
        <p:spPr>
          <a:xfrm>
            <a:off x="9684068" y="1890650"/>
            <a:ext cx="3903702" cy="2412563"/>
          </a:xfrm>
          <a:prstGeom prst="roundRect">
            <a:avLst>
              <a:gd name="adj" fmla="val 20746"/>
            </a:avLst>
          </a:prstGeom>
          <a:noFill/>
          <a:ln w="34647">
            <a:solidFill>
              <a:srgbClr val="DD785E"/>
            </a:solidFill>
            <a:prstDash val="solid"/>
          </a:ln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8715" y="1925298"/>
            <a:ext cx="3834408" cy="2343269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684068" y="4650757"/>
            <a:ext cx="3903702" cy="868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Building Dynamic Web Applications</a:t>
            </a:r>
            <a:endParaRPr lang="en-US" sz="2737" dirty="0"/>
          </a:p>
        </p:txBody>
      </p:sp>
      <p:sp>
        <p:nvSpPr>
          <p:cNvPr id="16" name="Text 10"/>
          <p:cNvSpPr/>
          <p:nvPr/>
        </p:nvSpPr>
        <p:spPr>
          <a:xfrm>
            <a:off x="9684068" y="5512804"/>
            <a:ext cx="3903702" cy="2668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See how mastering string manipulation can be instrumental in developing dynamic web applications with data processing and manipulation capabilities.</a:t>
            </a:r>
            <a:endParaRPr lang="en-US" sz="2189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649295"/>
          </a:xfrm>
          <a:prstGeom prst="rect">
            <a:avLst/>
          </a:prstGeom>
          <a:solidFill>
            <a:srgbClr val="00002E">
              <a:alpha val="75000"/>
            </a:srgbClr>
          </a:solidFill>
          <a:ln w="69413">
            <a:solidFill>
              <a:srgbClr val="262654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649295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4700230" y="764619"/>
            <a:ext cx="4304824" cy="3440073"/>
          </a:xfrm>
          <a:prstGeom prst="roundRect">
            <a:avLst>
              <a:gd name="adj" fmla="val 14549"/>
            </a:avLst>
          </a:prstGeom>
          <a:solidFill>
            <a:srgbClr val="00002E"/>
          </a:solidFill>
          <a:ln w="34647">
            <a:solidFill>
              <a:srgbClr val="F2B42D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5012888" y="1077278"/>
            <a:ext cx="3679507" cy="868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Why Are Characters and Strings Important?</a:t>
            </a:r>
            <a:endParaRPr lang="en-US" sz="2737" dirty="0"/>
          </a:p>
        </p:txBody>
      </p:sp>
      <p:sp>
        <p:nvSpPr>
          <p:cNvPr id="7" name="Text 3"/>
          <p:cNvSpPr/>
          <p:nvPr/>
        </p:nvSpPr>
        <p:spPr>
          <a:xfrm>
            <a:off x="5012888" y="2112764"/>
            <a:ext cx="3679507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Characters and strings are fundamental components of text-based programming and enable data manipulation.</a:t>
            </a:r>
            <a:endParaRPr lang="en-US" sz="2189" dirty="0"/>
          </a:p>
        </p:txBody>
      </p:sp>
      <p:sp>
        <p:nvSpPr>
          <p:cNvPr id="8" name="Shape 4"/>
          <p:cNvSpPr/>
          <p:nvPr/>
        </p:nvSpPr>
        <p:spPr>
          <a:xfrm>
            <a:off x="9283065" y="764619"/>
            <a:ext cx="4304824" cy="3440073"/>
          </a:xfrm>
          <a:prstGeom prst="roundRect">
            <a:avLst>
              <a:gd name="adj" fmla="val 14549"/>
            </a:avLst>
          </a:prstGeom>
          <a:solidFill>
            <a:srgbClr val="00002E"/>
          </a:solidFill>
          <a:ln w="34647">
            <a:solidFill>
              <a:srgbClr val="D7425E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9595723" y="1077278"/>
            <a:ext cx="3679507" cy="868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Recap of String Manipulation Methods</a:t>
            </a:r>
            <a:endParaRPr lang="en-US" sz="2737" dirty="0"/>
          </a:p>
        </p:txBody>
      </p:sp>
      <p:sp>
        <p:nvSpPr>
          <p:cNvPr id="10" name="Text 6"/>
          <p:cNvSpPr/>
          <p:nvPr/>
        </p:nvSpPr>
        <p:spPr>
          <a:xfrm>
            <a:off x="9595723" y="2112764"/>
            <a:ext cx="3679507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 covered various string manipulation methods like read, length, upper, lower, reverse, and compare.</a:t>
            </a:r>
            <a:endParaRPr lang="en-US" sz="2189" dirty="0"/>
          </a:p>
        </p:txBody>
      </p:sp>
      <p:sp>
        <p:nvSpPr>
          <p:cNvPr id="11" name="Shape 7"/>
          <p:cNvSpPr/>
          <p:nvPr/>
        </p:nvSpPr>
        <p:spPr>
          <a:xfrm>
            <a:off x="4700230" y="4482703"/>
            <a:ext cx="8887539" cy="2116098"/>
          </a:xfrm>
          <a:prstGeom prst="roundRect">
            <a:avLst>
              <a:gd name="adj" fmla="val 23652"/>
            </a:avLst>
          </a:prstGeom>
          <a:solidFill>
            <a:srgbClr val="00002E"/>
          </a:solidFill>
          <a:ln w="34647">
            <a:solidFill>
              <a:srgbClr val="DD785E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012888" y="4795361"/>
            <a:ext cx="548640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Encouragement to Explore Further</a:t>
            </a:r>
            <a:endParaRPr lang="en-US" sz="2737" dirty="0"/>
          </a:p>
        </p:txBody>
      </p:sp>
      <p:sp>
        <p:nvSpPr>
          <p:cNvPr id="13" name="Text 9"/>
          <p:cNvSpPr/>
          <p:nvPr/>
        </p:nvSpPr>
        <p:spPr>
          <a:xfrm>
            <a:off x="5012888" y="5396508"/>
            <a:ext cx="8262223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Continue practicing string manipulation in C programming to solidify your skills.</a:t>
            </a:r>
            <a:endParaRPr lang="en-US" sz="2189" dirty="0"/>
          </a:p>
        </p:txBody>
      </p:sp>
      <p:sp>
        <p:nvSpPr>
          <p:cNvPr id="14" name="Text 10"/>
          <p:cNvSpPr/>
          <p:nvPr/>
        </p:nvSpPr>
        <p:spPr>
          <a:xfrm>
            <a:off x="4700230" y="7015877"/>
            <a:ext cx="5561052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</a:t>
            </a:r>
            <a:endParaRPr lang="en-US" sz="547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549</Words>
  <Application>Microsoft Office PowerPoint</Application>
  <PresentationFormat>Custom</PresentationFormat>
  <Paragraphs>81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Nunito</vt:lpstr>
      <vt:lpstr>PT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AHMAD FAISAL SAHIBZADA</cp:lastModifiedBy>
  <cp:revision>5</cp:revision>
  <dcterms:created xsi:type="dcterms:W3CDTF">2023-12-31T07:15:47Z</dcterms:created>
  <dcterms:modified xsi:type="dcterms:W3CDTF">2024-02-04T07:42:15Z</dcterms:modified>
</cp:coreProperties>
</file>